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
  </p:notesMasterIdLst>
  <p:handoutMasterIdLst>
    <p:handoutMasterId r:id="rId8"/>
  </p:handoutMasterIdLst>
  <p:sldIdLst>
    <p:sldId id="256" r:id="rId2"/>
    <p:sldId id="260" r:id="rId3"/>
    <p:sldId id="257" r:id="rId4"/>
    <p:sldId id="258" r:id="rId5"/>
    <p:sldId id="259"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E7BEE18-4485-25BA-9511-A8EDC98BFAEC}" name="Deborah Mahler" initials="DM" userId="S::deborah.mahler@catroncountynm.gov::5ebd062e-d7d5-40ce-832f-eda6a2d8a5d4" providerId="AD"/>
  <p188:author id="{F8F59AFA-36BF-E1A8-C4A2-25CE973B3030}" name="Thomas Paterson" initials="TP" userId="S::tpaterson@srcattle.com::c7c41531-acbb-49bc-9669-6271d56a5a0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6" d="100"/>
          <a:sy n="106" d="100"/>
        </p:scale>
        <p:origin x="79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microsoft.com/office/2018/10/relationships/authors" Target="authors.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6AA28E2-E704-44F2-2E1C-FB300768724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D1BC68C-7C9A-569D-0AE4-B1677EF6556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91DB292-C94D-4D01-A683-B31B1DE1282E}" type="datetimeFigureOut">
              <a:rPr lang="en-US" smtClean="0"/>
              <a:t>6/4/2026</a:t>
            </a:fld>
            <a:endParaRPr lang="en-US"/>
          </a:p>
        </p:txBody>
      </p:sp>
      <p:sp>
        <p:nvSpPr>
          <p:cNvPr id="4" name="Footer Placeholder 3">
            <a:extLst>
              <a:ext uri="{FF2B5EF4-FFF2-40B4-BE49-F238E27FC236}">
                <a16:creationId xmlns:a16="http://schemas.microsoft.com/office/drawing/2014/main" id="{54C984D8-41BF-889D-AF71-2D19CA2BE87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A93D93C-6CAC-8CE9-0792-5B09A91C267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EC360FA-00F2-486A-A3F3-FA08B77ECC66}" type="slidenum">
              <a:rPr lang="en-US" smtClean="0"/>
              <a:t>‹#›</a:t>
            </a:fld>
            <a:endParaRPr lang="en-US"/>
          </a:p>
        </p:txBody>
      </p:sp>
    </p:spTree>
    <p:extLst>
      <p:ext uri="{BB962C8B-B14F-4D97-AF65-F5344CB8AC3E}">
        <p14:creationId xmlns:p14="http://schemas.microsoft.com/office/powerpoint/2010/main" val="209041173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6FCDC8-472B-4D58-BB80-991AC05CDB12}" type="datetimeFigureOut">
              <a:rPr lang="en-US" smtClean="0"/>
              <a:t>6/4/2026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A42703-DE19-4ECD-A04C-3CE5FB6A89A6}" type="slidenum">
              <a:rPr lang="en-US" smtClean="0"/>
              <a:t>‹#›</a:t>
            </a:fld>
            <a:endParaRPr lang="en-US"/>
          </a:p>
        </p:txBody>
      </p:sp>
    </p:spTree>
    <p:extLst>
      <p:ext uri="{BB962C8B-B14F-4D97-AF65-F5344CB8AC3E}">
        <p14:creationId xmlns:p14="http://schemas.microsoft.com/office/powerpoint/2010/main" val="17427093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Livestock are cattle, horses, mules, sheep, lamb, swine and livestock guardian dogs</a:t>
            </a:r>
          </a:p>
        </p:txBody>
      </p:sp>
      <p:sp>
        <p:nvSpPr>
          <p:cNvPr id="4" name="Slide Number Placeholder 3"/>
          <p:cNvSpPr>
            <a:spLocks noGrp="1"/>
          </p:cNvSpPr>
          <p:nvPr>
            <p:ph type="sldNum" sz="quarter" idx="5"/>
          </p:nvPr>
        </p:nvSpPr>
        <p:spPr/>
        <p:txBody>
          <a:bodyPr/>
          <a:lstStyle/>
          <a:p>
            <a:fld id="{9CA42703-DE19-4ECD-A04C-3CE5FB6A89A6}" type="slidenum">
              <a:rPr lang="en-US" smtClean="0"/>
              <a:t>1</a:t>
            </a:fld>
            <a:endParaRPr lang="en-US"/>
          </a:p>
        </p:txBody>
      </p:sp>
    </p:spTree>
    <p:extLst>
      <p:ext uri="{BB962C8B-B14F-4D97-AF65-F5344CB8AC3E}">
        <p14:creationId xmlns:p14="http://schemas.microsoft.com/office/powerpoint/2010/main" val="4537540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EA67E988-5919-57BB-C7DE-D3EAD38A3045}"/>
              </a:ext>
              <a:ext uri="{C183D7F6-B498-43B3-948B-1728B52AA6E4}">
                <adec:decorative xmlns:adec="http://schemas.microsoft.com/office/drawing/2017/decorative" val="1"/>
              </a:ext>
            </a:extLst>
          </p:cNvPr>
          <p:cNvSpPr/>
          <p:nvPr/>
        </p:nvSpPr>
        <p:spPr>
          <a:xfrm>
            <a:off x="517870" y="6209925"/>
            <a:ext cx="11155680" cy="45719"/>
          </a:xfrm>
          <a:custGeom>
            <a:avLst/>
            <a:gdLst>
              <a:gd name="connsiteX0" fmla="*/ 0 w 8715708"/>
              <a:gd name="connsiteY0" fmla="*/ 0 h 45719"/>
              <a:gd name="connsiteX1" fmla="*/ 3694525 w 8715708"/>
              <a:gd name="connsiteY1" fmla="*/ 0 h 45719"/>
              <a:gd name="connsiteX2" fmla="*/ 5021183 w 8715708"/>
              <a:gd name="connsiteY2" fmla="*/ 0 h 45719"/>
              <a:gd name="connsiteX3" fmla="*/ 8715708 w 8715708"/>
              <a:gd name="connsiteY3" fmla="*/ 0 h 45719"/>
              <a:gd name="connsiteX4" fmla="*/ 8715708 w 8715708"/>
              <a:gd name="connsiteY4" fmla="*/ 45719 h 45719"/>
              <a:gd name="connsiteX5" fmla="*/ 5021183 w 8715708"/>
              <a:gd name="connsiteY5" fmla="*/ 45719 h 45719"/>
              <a:gd name="connsiteX6" fmla="*/ 3694525 w 8715708"/>
              <a:gd name="connsiteY6" fmla="*/ 45719 h 45719"/>
              <a:gd name="connsiteX7" fmla="*/ 0 w 8715708"/>
              <a:gd name="connsiteY7" fmla="*/ 45719 h 4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15708" h="45719">
                <a:moveTo>
                  <a:pt x="0" y="0"/>
                </a:moveTo>
                <a:lnTo>
                  <a:pt x="3694525" y="0"/>
                </a:lnTo>
                <a:lnTo>
                  <a:pt x="5021183" y="0"/>
                </a:lnTo>
                <a:lnTo>
                  <a:pt x="8715708" y="0"/>
                </a:lnTo>
                <a:lnTo>
                  <a:pt x="8715708" y="45719"/>
                </a:lnTo>
                <a:lnTo>
                  <a:pt x="5021183" y="45719"/>
                </a:lnTo>
                <a:lnTo>
                  <a:pt x="3694525" y="45719"/>
                </a:lnTo>
                <a:lnTo>
                  <a:pt x="0" y="4571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5B2327B2-BA4B-2C04-0751-5CB63D4AA425}"/>
              </a:ext>
            </a:extLst>
          </p:cNvPr>
          <p:cNvSpPr>
            <a:spLocks noGrp="1"/>
          </p:cNvSpPr>
          <p:nvPr>
            <p:ph type="ctrTitle"/>
          </p:nvPr>
        </p:nvSpPr>
        <p:spPr>
          <a:xfrm>
            <a:off x="521208" y="978408"/>
            <a:ext cx="11155680" cy="3429000"/>
          </a:xfrm>
        </p:spPr>
        <p:txBody>
          <a:bodyPr anchor="t">
            <a:normAutofit/>
          </a:bodyPr>
          <a:lstStyle>
            <a:lvl1pPr algn="l">
              <a:defRPr sz="7200"/>
            </a:lvl1pPr>
          </a:lstStyle>
          <a:p>
            <a:r>
              <a:rPr lang="en-US" dirty="0"/>
              <a:t>Click to edit Master title style</a:t>
            </a:r>
          </a:p>
        </p:txBody>
      </p:sp>
      <p:sp>
        <p:nvSpPr>
          <p:cNvPr id="3" name="Subtitle 2">
            <a:extLst>
              <a:ext uri="{FF2B5EF4-FFF2-40B4-BE49-F238E27FC236}">
                <a16:creationId xmlns:a16="http://schemas.microsoft.com/office/drawing/2014/main" id="{E7201176-DC7A-4C3D-3D8F-352526DA7B5D}"/>
              </a:ext>
            </a:extLst>
          </p:cNvPr>
          <p:cNvSpPr>
            <a:spLocks noGrp="1"/>
          </p:cNvSpPr>
          <p:nvPr>
            <p:ph type="subTitle" idx="1"/>
          </p:nvPr>
        </p:nvSpPr>
        <p:spPr>
          <a:xfrm>
            <a:off x="521208" y="4480560"/>
            <a:ext cx="7104888" cy="1399032"/>
          </a:xfrm>
        </p:spPr>
        <p:txBody>
          <a:bodyPr anchor="b">
            <a:normAutofit/>
          </a:bodyPr>
          <a:lstStyle>
            <a:lvl1pPr marL="0" indent="0" algn="l">
              <a:buNone/>
              <a:defRPr sz="22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7DC221-9A2E-7459-102F-C3CFB27CC389}"/>
              </a:ext>
            </a:extLst>
          </p:cNvPr>
          <p:cNvSpPr>
            <a:spLocks noGrp="1"/>
          </p:cNvSpPr>
          <p:nvPr>
            <p:ph type="dt" sz="half" idx="10"/>
          </p:nvPr>
        </p:nvSpPr>
        <p:spPr/>
        <p:txBody>
          <a:bodyPr/>
          <a:lstStyle/>
          <a:p>
            <a:fld id="{E80C50CD-E178-4744-9B35-B2F624D6C5E9}" type="datetimeFigureOut">
              <a:rPr lang="en-US" smtClean="0"/>
              <a:t>6/4/2026</a:t>
            </a:fld>
            <a:endParaRPr lang="en-US"/>
          </a:p>
        </p:txBody>
      </p:sp>
      <p:sp>
        <p:nvSpPr>
          <p:cNvPr id="5" name="Footer Placeholder 4">
            <a:extLst>
              <a:ext uri="{FF2B5EF4-FFF2-40B4-BE49-F238E27FC236}">
                <a16:creationId xmlns:a16="http://schemas.microsoft.com/office/drawing/2014/main" id="{A5020671-6F7D-3A03-EEC1-661A87F96F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453D3A-E0F9-8386-2A6C-96671FBB15A5}"/>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39009838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36771-E72D-FAD8-771E-3E196DD2E1C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B5BB827-257D-60D9-792F-E695900429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E5D2E7-C856-F78A-E88C-375474982A5F}"/>
              </a:ext>
            </a:extLst>
          </p:cNvPr>
          <p:cNvSpPr>
            <a:spLocks noGrp="1"/>
          </p:cNvSpPr>
          <p:nvPr>
            <p:ph type="dt" sz="half" idx="10"/>
          </p:nvPr>
        </p:nvSpPr>
        <p:spPr/>
        <p:txBody>
          <a:bodyPr/>
          <a:lstStyle/>
          <a:p>
            <a:fld id="{E80C50CD-E178-4744-9B35-B2F624D6C5E9}" type="datetimeFigureOut">
              <a:rPr lang="en-US" smtClean="0"/>
              <a:t>6/4/2026</a:t>
            </a:fld>
            <a:endParaRPr lang="en-US"/>
          </a:p>
        </p:txBody>
      </p:sp>
      <p:sp>
        <p:nvSpPr>
          <p:cNvPr id="5" name="Footer Placeholder 4">
            <a:extLst>
              <a:ext uri="{FF2B5EF4-FFF2-40B4-BE49-F238E27FC236}">
                <a16:creationId xmlns:a16="http://schemas.microsoft.com/office/drawing/2014/main" id="{0FDAB289-9591-51C9-9E3C-B6F2ACC6A6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FE037C-790D-7442-8E43-D2740B3952B1}"/>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38177978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2635151-A38B-3766-6A32-FF1DF7687D9F}"/>
              </a:ext>
            </a:extLst>
          </p:cNvPr>
          <p:cNvSpPr>
            <a:spLocks noGrp="1"/>
          </p:cNvSpPr>
          <p:nvPr>
            <p:ph type="title" orient="vert"/>
          </p:nvPr>
        </p:nvSpPr>
        <p:spPr>
          <a:xfrm>
            <a:off x="8659368" y="978408"/>
            <a:ext cx="2551176" cy="5367528"/>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33D132D1-640C-FB9A-AD6F-D845738349F6}"/>
              </a:ext>
            </a:extLst>
          </p:cNvPr>
          <p:cNvSpPr>
            <a:spLocks noGrp="1"/>
          </p:cNvSpPr>
          <p:nvPr>
            <p:ph type="body" orient="vert" idx="1"/>
          </p:nvPr>
        </p:nvSpPr>
        <p:spPr>
          <a:xfrm>
            <a:off x="521208" y="978408"/>
            <a:ext cx="8010144" cy="536752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955F80A-4BA7-8ED8-9A62-B92194272620}"/>
              </a:ext>
            </a:extLst>
          </p:cNvPr>
          <p:cNvSpPr>
            <a:spLocks noGrp="1"/>
          </p:cNvSpPr>
          <p:nvPr>
            <p:ph type="dt" sz="half" idx="10"/>
          </p:nvPr>
        </p:nvSpPr>
        <p:spPr/>
        <p:txBody>
          <a:bodyPr/>
          <a:lstStyle/>
          <a:p>
            <a:fld id="{E80C50CD-E178-4744-9B35-B2F624D6C5E9}" type="datetimeFigureOut">
              <a:rPr lang="en-US" smtClean="0"/>
              <a:t>6/4/2026</a:t>
            </a:fld>
            <a:endParaRPr lang="en-US"/>
          </a:p>
        </p:txBody>
      </p:sp>
      <p:sp>
        <p:nvSpPr>
          <p:cNvPr id="5" name="Footer Placeholder 4">
            <a:extLst>
              <a:ext uri="{FF2B5EF4-FFF2-40B4-BE49-F238E27FC236}">
                <a16:creationId xmlns:a16="http://schemas.microsoft.com/office/drawing/2014/main" id="{85E38113-D55A-A1A0-D1FE-53C95860FB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919DDB-F89D-4B2D-21A2-82AF1D1023E4}"/>
              </a:ext>
            </a:extLst>
          </p:cNvPr>
          <p:cNvSpPr>
            <a:spLocks noGrp="1"/>
          </p:cNvSpPr>
          <p:nvPr>
            <p:ph type="sldNum" sz="quarter" idx="12"/>
          </p:nvPr>
        </p:nvSpPr>
        <p:spPr/>
        <p:txBody>
          <a:bodyPr/>
          <a:lstStyle/>
          <a:p>
            <a:fld id="{148CC95F-0247-41B6-91CF-DC97C76A7088}" type="slidenum">
              <a:rPr lang="en-US" smtClean="0"/>
              <a:t>‹#›</a:t>
            </a:fld>
            <a:endParaRPr lang="en-US"/>
          </a:p>
        </p:txBody>
      </p:sp>
      <p:sp>
        <p:nvSpPr>
          <p:cNvPr id="7" name="Rectangle 6">
            <a:extLst>
              <a:ext uri="{FF2B5EF4-FFF2-40B4-BE49-F238E27FC236}">
                <a16:creationId xmlns:a16="http://schemas.microsoft.com/office/drawing/2014/main" id="{262572D8-D485-1DB1-34B1-C35C61C89940}"/>
              </a:ext>
            </a:extLst>
          </p:cNvPr>
          <p:cNvSpPr/>
          <p:nvPr/>
        </p:nvSpPr>
        <p:spPr>
          <a:xfrm rot="5400000">
            <a:off x="8936623" y="3585018"/>
            <a:ext cx="5325734"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8209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26D03-149A-DAB3-4B2A-E9B74F2E251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3C1E73D-41A7-9934-0990-9208B952329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BB2A3F-E719-673C-5D56-F663712D0E7F}"/>
              </a:ext>
            </a:extLst>
          </p:cNvPr>
          <p:cNvSpPr>
            <a:spLocks noGrp="1"/>
          </p:cNvSpPr>
          <p:nvPr>
            <p:ph type="dt" sz="half" idx="10"/>
          </p:nvPr>
        </p:nvSpPr>
        <p:spPr/>
        <p:txBody>
          <a:bodyPr/>
          <a:lstStyle/>
          <a:p>
            <a:fld id="{E80C50CD-E178-4744-9B35-B2F624D6C5E9}" type="datetimeFigureOut">
              <a:rPr lang="en-US" smtClean="0"/>
              <a:t>6/4/2026</a:t>
            </a:fld>
            <a:endParaRPr lang="en-US"/>
          </a:p>
        </p:txBody>
      </p:sp>
      <p:sp>
        <p:nvSpPr>
          <p:cNvPr id="5" name="Footer Placeholder 4">
            <a:extLst>
              <a:ext uri="{FF2B5EF4-FFF2-40B4-BE49-F238E27FC236}">
                <a16:creationId xmlns:a16="http://schemas.microsoft.com/office/drawing/2014/main" id="{04AE594A-52F5-D85E-343C-ADFEE3C72E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7D5C9C-B2E2-FC26-E459-9E880EF975BA}"/>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20993152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9D51F-B2D5-2804-4F7C-C99850FBD05B}"/>
              </a:ext>
            </a:extLst>
          </p:cNvPr>
          <p:cNvSpPr>
            <a:spLocks noGrp="1"/>
          </p:cNvSpPr>
          <p:nvPr>
            <p:ph type="title"/>
          </p:nvPr>
        </p:nvSpPr>
        <p:spPr>
          <a:xfrm>
            <a:off x="521208" y="978408"/>
            <a:ext cx="5020056" cy="4288536"/>
          </a:xfrm>
        </p:spPr>
        <p:txBody>
          <a:bodyPr anchor="t">
            <a:normAutofit/>
          </a:bodyPr>
          <a:lstStyle>
            <a:lvl1pPr>
              <a:defRPr sz="5400"/>
            </a:lvl1pPr>
          </a:lstStyle>
          <a:p>
            <a:r>
              <a:rPr lang="en-US" dirty="0"/>
              <a:t>Click to edit Master title style</a:t>
            </a:r>
          </a:p>
        </p:txBody>
      </p:sp>
      <p:sp>
        <p:nvSpPr>
          <p:cNvPr id="3" name="Text Placeholder 2">
            <a:extLst>
              <a:ext uri="{FF2B5EF4-FFF2-40B4-BE49-F238E27FC236}">
                <a16:creationId xmlns:a16="http://schemas.microsoft.com/office/drawing/2014/main" id="{15FE5516-03B6-C488-EB4A-68AE681EDFB8}"/>
              </a:ext>
            </a:extLst>
          </p:cNvPr>
          <p:cNvSpPr>
            <a:spLocks noGrp="1"/>
          </p:cNvSpPr>
          <p:nvPr>
            <p:ph type="body" idx="1"/>
          </p:nvPr>
        </p:nvSpPr>
        <p:spPr>
          <a:xfrm>
            <a:off x="521208" y="5266944"/>
            <a:ext cx="5020056" cy="1088136"/>
          </a:xfrm>
        </p:spPr>
        <p:txBody>
          <a:bodyPr anchor="b">
            <a:normAutofit/>
          </a:bodyPr>
          <a:lstStyle>
            <a:lvl1pPr marL="0" indent="0">
              <a:buNone/>
              <a:defRPr sz="2200" i="1">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50ECB4D7-49A7-D050-70B9-11A1E2D445D8}"/>
              </a:ext>
            </a:extLst>
          </p:cNvPr>
          <p:cNvSpPr>
            <a:spLocks noGrp="1"/>
          </p:cNvSpPr>
          <p:nvPr>
            <p:ph type="dt" sz="half" idx="10"/>
          </p:nvPr>
        </p:nvSpPr>
        <p:spPr/>
        <p:txBody>
          <a:bodyPr/>
          <a:lstStyle/>
          <a:p>
            <a:fld id="{E80C50CD-E178-4744-9B35-B2F624D6C5E9}" type="datetimeFigureOut">
              <a:rPr lang="en-US" smtClean="0"/>
              <a:t>6/4/2026</a:t>
            </a:fld>
            <a:endParaRPr lang="en-US"/>
          </a:p>
        </p:txBody>
      </p:sp>
      <p:sp>
        <p:nvSpPr>
          <p:cNvPr id="5" name="Footer Placeholder 4">
            <a:extLst>
              <a:ext uri="{FF2B5EF4-FFF2-40B4-BE49-F238E27FC236}">
                <a16:creationId xmlns:a16="http://schemas.microsoft.com/office/drawing/2014/main" id="{8A9A913F-AD00-C1EE-B01A-8590671C01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4FC386-B2AF-6FAD-D053-E22D48CD7285}"/>
              </a:ext>
            </a:extLst>
          </p:cNvPr>
          <p:cNvSpPr>
            <a:spLocks noGrp="1"/>
          </p:cNvSpPr>
          <p:nvPr>
            <p:ph type="sldNum" sz="quarter" idx="12"/>
          </p:nvPr>
        </p:nvSpPr>
        <p:spPr/>
        <p:txBody>
          <a:bodyPr/>
          <a:lstStyle/>
          <a:p>
            <a:fld id="{148CC95F-0247-41B6-91CF-DC97C76A7088}" type="slidenum">
              <a:rPr lang="en-US" smtClean="0"/>
              <a:t>‹#›</a:t>
            </a:fld>
            <a:endParaRPr lang="en-US"/>
          </a:p>
        </p:txBody>
      </p:sp>
      <p:sp>
        <p:nvSpPr>
          <p:cNvPr id="7" name="Rectangle 6">
            <a:extLst>
              <a:ext uri="{FF2B5EF4-FFF2-40B4-BE49-F238E27FC236}">
                <a16:creationId xmlns:a16="http://schemas.microsoft.com/office/drawing/2014/main" id="{4E1E1B67-3BFF-F04B-52F4-7E724FB3B24D}"/>
              </a:ext>
            </a:extLst>
          </p:cNvPr>
          <p:cNvSpPr/>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846455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E3B21-CF4D-1B01-0F4E-D32C1B218B63}"/>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1FB39FF2-6858-B514-B695-58442557D0C1}"/>
              </a:ext>
            </a:extLst>
          </p:cNvPr>
          <p:cNvSpPr>
            <a:spLocks noGrp="1"/>
          </p:cNvSpPr>
          <p:nvPr>
            <p:ph sz="half" idx="1"/>
          </p:nvPr>
        </p:nvSpPr>
        <p:spPr>
          <a:xfrm>
            <a:off x="521208" y="2578608"/>
            <a:ext cx="5166360" cy="37673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FA30130-974D-B91D-5B93-EC52AABDB5B0}"/>
              </a:ext>
            </a:extLst>
          </p:cNvPr>
          <p:cNvSpPr>
            <a:spLocks noGrp="1"/>
          </p:cNvSpPr>
          <p:nvPr>
            <p:ph sz="half" idx="2"/>
          </p:nvPr>
        </p:nvSpPr>
        <p:spPr>
          <a:xfrm>
            <a:off x="6519672" y="2578608"/>
            <a:ext cx="5166360" cy="37673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15BED99-6FD7-9C6B-1152-A6E42715BB79}"/>
              </a:ext>
            </a:extLst>
          </p:cNvPr>
          <p:cNvSpPr>
            <a:spLocks noGrp="1"/>
          </p:cNvSpPr>
          <p:nvPr>
            <p:ph type="dt" sz="half" idx="10"/>
          </p:nvPr>
        </p:nvSpPr>
        <p:spPr/>
        <p:txBody>
          <a:bodyPr/>
          <a:lstStyle/>
          <a:p>
            <a:fld id="{E80C50CD-E178-4744-9B35-B2F624D6C5E9}" type="datetimeFigureOut">
              <a:rPr lang="en-US" smtClean="0"/>
              <a:t>6/4/2026</a:t>
            </a:fld>
            <a:endParaRPr lang="en-US"/>
          </a:p>
        </p:txBody>
      </p:sp>
      <p:sp>
        <p:nvSpPr>
          <p:cNvPr id="6" name="Footer Placeholder 5">
            <a:extLst>
              <a:ext uri="{FF2B5EF4-FFF2-40B4-BE49-F238E27FC236}">
                <a16:creationId xmlns:a16="http://schemas.microsoft.com/office/drawing/2014/main" id="{BA253AAC-5967-2565-A715-82D3505ABF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B51313-69FB-E016-3CC1-62CA476ED214}"/>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977238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3DF9D-B849-CE37-97E4-AD37F880677F}"/>
              </a:ext>
            </a:extLst>
          </p:cNvPr>
          <p:cNvSpPr>
            <a:spLocks noGrp="1"/>
          </p:cNvSpPr>
          <p:nvPr>
            <p:ph type="title"/>
          </p:nvPr>
        </p:nvSpPr>
        <p:spPr>
          <a:xfrm>
            <a:off x="521208" y="978408"/>
            <a:ext cx="11164824" cy="1216152"/>
          </a:xfrm>
        </p:spPr>
        <p:txBody>
          <a:bodyPr/>
          <a:lstStyle/>
          <a:p>
            <a:r>
              <a:rPr lang="en-US"/>
              <a:t>Click to edit Master title style</a:t>
            </a:r>
          </a:p>
        </p:txBody>
      </p:sp>
      <p:sp>
        <p:nvSpPr>
          <p:cNvPr id="3" name="Text Placeholder 2">
            <a:extLst>
              <a:ext uri="{FF2B5EF4-FFF2-40B4-BE49-F238E27FC236}">
                <a16:creationId xmlns:a16="http://schemas.microsoft.com/office/drawing/2014/main" id="{79D4C626-4008-960A-E601-6AA9F4BB8D8B}"/>
              </a:ext>
            </a:extLst>
          </p:cNvPr>
          <p:cNvSpPr>
            <a:spLocks noGrp="1"/>
          </p:cNvSpPr>
          <p:nvPr>
            <p:ph type="body" idx="1"/>
          </p:nvPr>
        </p:nvSpPr>
        <p:spPr>
          <a:xfrm>
            <a:off x="521208" y="2340864"/>
            <a:ext cx="5166360" cy="658368"/>
          </a:xfrm>
        </p:spPr>
        <p:txBody>
          <a:bodyPr anchor="b">
            <a:normAutofit/>
          </a:bodyPr>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806E8D6C-AC07-ED6B-2EA8-9C40A5AEA748}"/>
              </a:ext>
            </a:extLst>
          </p:cNvPr>
          <p:cNvSpPr>
            <a:spLocks noGrp="1"/>
          </p:cNvSpPr>
          <p:nvPr>
            <p:ph sz="half" idx="2"/>
          </p:nvPr>
        </p:nvSpPr>
        <p:spPr>
          <a:xfrm>
            <a:off x="521208" y="3035808"/>
            <a:ext cx="5166360" cy="331012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3C52617E-C6D9-246B-E7B7-8159DF17C0A3}"/>
              </a:ext>
            </a:extLst>
          </p:cNvPr>
          <p:cNvSpPr>
            <a:spLocks noGrp="1"/>
          </p:cNvSpPr>
          <p:nvPr>
            <p:ph type="body" sz="quarter" idx="3"/>
          </p:nvPr>
        </p:nvSpPr>
        <p:spPr>
          <a:xfrm>
            <a:off x="6519672" y="2340864"/>
            <a:ext cx="5166360" cy="658368"/>
          </a:xfrm>
        </p:spPr>
        <p:txBody>
          <a:bodyPr anchor="b">
            <a:normAutofit/>
          </a:bodyPr>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3DBC2094-7EBC-02C5-5AB5-233E63080A9C}"/>
              </a:ext>
            </a:extLst>
          </p:cNvPr>
          <p:cNvSpPr>
            <a:spLocks noGrp="1"/>
          </p:cNvSpPr>
          <p:nvPr>
            <p:ph sz="quarter" idx="4"/>
          </p:nvPr>
        </p:nvSpPr>
        <p:spPr>
          <a:xfrm>
            <a:off x="6519672" y="3035808"/>
            <a:ext cx="5166360" cy="331012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23010BD2-59B4-FD2E-3C5E-C83AE6003985}"/>
              </a:ext>
            </a:extLst>
          </p:cNvPr>
          <p:cNvSpPr>
            <a:spLocks noGrp="1"/>
          </p:cNvSpPr>
          <p:nvPr>
            <p:ph type="dt" sz="half" idx="10"/>
          </p:nvPr>
        </p:nvSpPr>
        <p:spPr/>
        <p:txBody>
          <a:bodyPr/>
          <a:lstStyle/>
          <a:p>
            <a:fld id="{E80C50CD-E178-4744-9B35-B2F624D6C5E9}" type="datetimeFigureOut">
              <a:rPr lang="en-US" smtClean="0"/>
              <a:t>6/4/2026</a:t>
            </a:fld>
            <a:endParaRPr lang="en-US"/>
          </a:p>
        </p:txBody>
      </p:sp>
      <p:sp>
        <p:nvSpPr>
          <p:cNvPr id="8" name="Footer Placeholder 7">
            <a:extLst>
              <a:ext uri="{FF2B5EF4-FFF2-40B4-BE49-F238E27FC236}">
                <a16:creationId xmlns:a16="http://schemas.microsoft.com/office/drawing/2014/main" id="{E72B35C4-A654-7759-BDA0-94D9D1A2166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55F4347-2EC0-CA6E-2637-8048456D7ECB}"/>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10945690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4716D-52F2-C7FB-83B1-2DA1AD375EAE}"/>
              </a:ext>
            </a:extLst>
          </p:cNvPr>
          <p:cNvSpPr>
            <a:spLocks noGrp="1"/>
          </p:cNvSpPr>
          <p:nvPr>
            <p:ph type="title"/>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56F4A371-AC27-6A28-32E6-74A28371BF55}"/>
              </a:ext>
            </a:extLst>
          </p:cNvPr>
          <p:cNvSpPr>
            <a:spLocks noGrp="1"/>
          </p:cNvSpPr>
          <p:nvPr>
            <p:ph type="dt" sz="half" idx="10"/>
          </p:nvPr>
        </p:nvSpPr>
        <p:spPr/>
        <p:txBody>
          <a:bodyPr/>
          <a:lstStyle/>
          <a:p>
            <a:fld id="{E80C50CD-E178-4744-9B35-B2F624D6C5E9}" type="datetimeFigureOut">
              <a:rPr lang="en-US" smtClean="0"/>
              <a:t>6/4/2026</a:t>
            </a:fld>
            <a:endParaRPr lang="en-US"/>
          </a:p>
        </p:txBody>
      </p:sp>
      <p:sp>
        <p:nvSpPr>
          <p:cNvPr id="4" name="Footer Placeholder 3">
            <a:extLst>
              <a:ext uri="{FF2B5EF4-FFF2-40B4-BE49-F238E27FC236}">
                <a16:creationId xmlns:a16="http://schemas.microsoft.com/office/drawing/2014/main" id="{D155941A-A24E-885D-E894-0326F4C400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9D5E5B4-971F-FF6A-1B07-A5C85370552D}"/>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37469453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99F431F-E6DC-4137-3092-A30A0A3628EC}"/>
              </a:ext>
            </a:extLst>
          </p:cNvPr>
          <p:cNvSpPr>
            <a:spLocks noGrp="1"/>
          </p:cNvSpPr>
          <p:nvPr>
            <p:ph type="dt" sz="half" idx="10"/>
          </p:nvPr>
        </p:nvSpPr>
        <p:spPr/>
        <p:txBody>
          <a:bodyPr/>
          <a:lstStyle/>
          <a:p>
            <a:fld id="{E80C50CD-E178-4744-9B35-B2F624D6C5E9}" type="datetimeFigureOut">
              <a:rPr lang="en-US" smtClean="0"/>
              <a:t>6/4/2026</a:t>
            </a:fld>
            <a:endParaRPr lang="en-US"/>
          </a:p>
        </p:txBody>
      </p:sp>
      <p:sp>
        <p:nvSpPr>
          <p:cNvPr id="3" name="Footer Placeholder 2">
            <a:extLst>
              <a:ext uri="{FF2B5EF4-FFF2-40B4-BE49-F238E27FC236}">
                <a16:creationId xmlns:a16="http://schemas.microsoft.com/office/drawing/2014/main" id="{06AC814B-67B4-C70F-FA51-6205D5E2CB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1EAA9C9-D895-DD20-1089-EA75EA428951}"/>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30555151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50562-884C-9053-70C1-3B72A0B45EA6}"/>
              </a:ext>
            </a:extLst>
          </p:cNvPr>
          <p:cNvSpPr>
            <a:spLocks noGrp="1"/>
          </p:cNvSpPr>
          <p:nvPr>
            <p:ph type="title"/>
          </p:nvPr>
        </p:nvSpPr>
        <p:spPr>
          <a:xfrm>
            <a:off x="521208" y="978408"/>
            <a:ext cx="5020056" cy="2459736"/>
          </a:xfrm>
        </p:spPr>
        <p:txBody>
          <a:bodyPr anchor="t">
            <a:noAutofit/>
          </a:bodyPr>
          <a:lstStyle>
            <a:lvl1pPr>
              <a:defRPr sz="4400"/>
            </a:lvl1pPr>
          </a:lstStyle>
          <a:p>
            <a:r>
              <a:rPr lang="en-US" dirty="0"/>
              <a:t>Click to edit Master title style</a:t>
            </a:r>
          </a:p>
        </p:txBody>
      </p:sp>
      <p:sp>
        <p:nvSpPr>
          <p:cNvPr id="3" name="Content Placeholder 2">
            <a:extLst>
              <a:ext uri="{FF2B5EF4-FFF2-40B4-BE49-F238E27FC236}">
                <a16:creationId xmlns:a16="http://schemas.microsoft.com/office/drawing/2014/main" id="{0318F509-68F0-39D5-1A8B-CE246715AE46}"/>
              </a:ext>
            </a:extLst>
          </p:cNvPr>
          <p:cNvSpPr>
            <a:spLocks noGrp="1"/>
          </p:cNvSpPr>
          <p:nvPr>
            <p:ph idx="1"/>
          </p:nvPr>
        </p:nvSpPr>
        <p:spPr>
          <a:xfrm>
            <a:off x="6519672" y="987424"/>
            <a:ext cx="5166360" cy="5358384"/>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F158E37C-27CE-3A84-FC74-BDCCD8A9A3EC}"/>
              </a:ext>
            </a:extLst>
          </p:cNvPr>
          <p:cNvSpPr>
            <a:spLocks noGrp="1"/>
          </p:cNvSpPr>
          <p:nvPr>
            <p:ph type="body" sz="half" idx="2"/>
          </p:nvPr>
        </p:nvSpPr>
        <p:spPr>
          <a:xfrm>
            <a:off x="521208" y="3575304"/>
            <a:ext cx="5020056" cy="2770632"/>
          </a:xfrm>
        </p:spPr>
        <p:txBody>
          <a:bodyPr>
            <a:normAutofit/>
          </a:bodyPr>
          <a:lstStyle>
            <a:lvl1pPr marL="0" indent="0">
              <a:buNone/>
              <a:defRPr sz="22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2A95F79-E23E-11D2-40BF-66ED340195DB}"/>
              </a:ext>
            </a:extLst>
          </p:cNvPr>
          <p:cNvSpPr>
            <a:spLocks noGrp="1"/>
          </p:cNvSpPr>
          <p:nvPr>
            <p:ph type="dt" sz="half" idx="10"/>
          </p:nvPr>
        </p:nvSpPr>
        <p:spPr/>
        <p:txBody>
          <a:bodyPr/>
          <a:lstStyle/>
          <a:p>
            <a:fld id="{E80C50CD-E178-4744-9B35-B2F624D6C5E9}" type="datetimeFigureOut">
              <a:rPr lang="en-US" smtClean="0"/>
              <a:t>6/4/2026</a:t>
            </a:fld>
            <a:endParaRPr lang="en-US"/>
          </a:p>
        </p:txBody>
      </p:sp>
      <p:sp>
        <p:nvSpPr>
          <p:cNvPr id="6" name="Footer Placeholder 5">
            <a:extLst>
              <a:ext uri="{FF2B5EF4-FFF2-40B4-BE49-F238E27FC236}">
                <a16:creationId xmlns:a16="http://schemas.microsoft.com/office/drawing/2014/main" id="{4457F7FC-06F3-3D89-5D1A-4EC4B1D7355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54ACD5-6E0B-5713-DC9A-41E9D62AB12D}"/>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7767250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B2D45-7CDB-D38C-2AAE-273F797674E1}"/>
              </a:ext>
            </a:extLst>
          </p:cNvPr>
          <p:cNvSpPr>
            <a:spLocks noGrp="1"/>
          </p:cNvSpPr>
          <p:nvPr>
            <p:ph type="title"/>
          </p:nvPr>
        </p:nvSpPr>
        <p:spPr>
          <a:xfrm>
            <a:off x="521208" y="978408"/>
            <a:ext cx="5020056" cy="2459736"/>
          </a:xfrm>
        </p:spPr>
        <p:txBody>
          <a:bodyPr anchor="t">
            <a:noAutofit/>
          </a:bodyPr>
          <a:lstStyle>
            <a:lvl1pPr>
              <a:defRPr sz="4400"/>
            </a:lvl1pPr>
          </a:lstStyle>
          <a:p>
            <a:r>
              <a:rPr lang="en-US" dirty="0"/>
              <a:t>Click to edit Master title style</a:t>
            </a:r>
          </a:p>
        </p:txBody>
      </p:sp>
      <p:sp>
        <p:nvSpPr>
          <p:cNvPr id="3" name="Picture Placeholder 2">
            <a:extLst>
              <a:ext uri="{FF2B5EF4-FFF2-40B4-BE49-F238E27FC236}">
                <a16:creationId xmlns:a16="http://schemas.microsoft.com/office/drawing/2014/main" id="{CCBF0855-1744-56E4-B115-3A3C5EA7834B}"/>
              </a:ext>
            </a:extLst>
          </p:cNvPr>
          <p:cNvSpPr>
            <a:spLocks noGrp="1"/>
          </p:cNvSpPr>
          <p:nvPr>
            <p:ph type="pic" idx="1"/>
          </p:nvPr>
        </p:nvSpPr>
        <p:spPr>
          <a:xfrm>
            <a:off x="6519672" y="987424"/>
            <a:ext cx="5166360" cy="5358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85E8A1D-28AE-4A19-BD96-401D4822A53D}"/>
              </a:ext>
            </a:extLst>
          </p:cNvPr>
          <p:cNvSpPr>
            <a:spLocks noGrp="1"/>
          </p:cNvSpPr>
          <p:nvPr>
            <p:ph type="body" sz="half" idx="2"/>
          </p:nvPr>
        </p:nvSpPr>
        <p:spPr>
          <a:xfrm>
            <a:off x="521208" y="3575304"/>
            <a:ext cx="5020056" cy="2770632"/>
          </a:xfrm>
        </p:spPr>
        <p:txBody>
          <a:bodyPr>
            <a:normAutofit/>
          </a:bodyPr>
          <a:lstStyle>
            <a:lvl1pPr marL="0" indent="0">
              <a:buNone/>
              <a:defRPr sz="22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7327DDB-CE95-4C89-DFC5-7DDBFC24E89C}"/>
              </a:ext>
            </a:extLst>
          </p:cNvPr>
          <p:cNvSpPr>
            <a:spLocks noGrp="1"/>
          </p:cNvSpPr>
          <p:nvPr>
            <p:ph type="dt" sz="half" idx="10"/>
          </p:nvPr>
        </p:nvSpPr>
        <p:spPr/>
        <p:txBody>
          <a:bodyPr/>
          <a:lstStyle/>
          <a:p>
            <a:fld id="{E80C50CD-E178-4744-9B35-B2F624D6C5E9}" type="datetimeFigureOut">
              <a:rPr lang="en-US" smtClean="0"/>
              <a:t>6/4/2026</a:t>
            </a:fld>
            <a:endParaRPr lang="en-US"/>
          </a:p>
        </p:txBody>
      </p:sp>
      <p:sp>
        <p:nvSpPr>
          <p:cNvPr id="6" name="Footer Placeholder 5">
            <a:extLst>
              <a:ext uri="{FF2B5EF4-FFF2-40B4-BE49-F238E27FC236}">
                <a16:creationId xmlns:a16="http://schemas.microsoft.com/office/drawing/2014/main" id="{0522C835-F3B5-943C-FFC4-D5BA9666AF3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8709891-6E3C-ADED-01DD-15FCED37AF4A}"/>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38880747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31A28D7-6581-4956-AAE3-9104804DF55B}"/>
              </a:ext>
            </a:extLst>
          </p:cNvPr>
          <p:cNvSpPr>
            <a:spLocks noGrp="1"/>
          </p:cNvSpPr>
          <p:nvPr>
            <p:ph type="title"/>
          </p:nvPr>
        </p:nvSpPr>
        <p:spPr>
          <a:xfrm>
            <a:off x="521208" y="978408"/>
            <a:ext cx="11155680" cy="146304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F3CFCCA4-57A4-08A1-FC45-D2BBA66FABFA}"/>
              </a:ext>
            </a:extLst>
          </p:cNvPr>
          <p:cNvSpPr>
            <a:spLocks noGrp="1"/>
          </p:cNvSpPr>
          <p:nvPr>
            <p:ph type="body" idx="1"/>
          </p:nvPr>
        </p:nvSpPr>
        <p:spPr>
          <a:xfrm>
            <a:off x="521208" y="2578608"/>
            <a:ext cx="11155680" cy="376732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0FAA0F4-2442-8D45-3C3D-1B8F55C8683A}"/>
              </a:ext>
            </a:extLst>
          </p:cNvPr>
          <p:cNvSpPr>
            <a:spLocks noGrp="1"/>
          </p:cNvSpPr>
          <p:nvPr>
            <p:ph type="dt" sz="half" idx="2"/>
          </p:nvPr>
        </p:nvSpPr>
        <p:spPr>
          <a:xfrm>
            <a:off x="521208" y="6419088"/>
            <a:ext cx="2743200" cy="365125"/>
          </a:xfrm>
          <a:prstGeom prst="rect">
            <a:avLst/>
          </a:prstGeom>
        </p:spPr>
        <p:txBody>
          <a:bodyPr vert="horz" lIns="91440" tIns="45720" rIns="91440" bIns="45720" rtlCol="0" anchor="ctr"/>
          <a:lstStyle>
            <a:lvl1pPr algn="l">
              <a:defRPr sz="900">
                <a:solidFill>
                  <a:schemeClr val="tx1"/>
                </a:solidFill>
              </a:defRPr>
            </a:lvl1pPr>
          </a:lstStyle>
          <a:p>
            <a:fld id="{E80C50CD-E178-4744-9B35-B2F624D6C5E9}" type="datetimeFigureOut">
              <a:rPr lang="en-US" smtClean="0"/>
              <a:pPr/>
              <a:t>6/4/2026</a:t>
            </a:fld>
            <a:endParaRPr lang="en-US"/>
          </a:p>
        </p:txBody>
      </p:sp>
      <p:sp>
        <p:nvSpPr>
          <p:cNvPr id="5" name="Footer Placeholder 4">
            <a:extLst>
              <a:ext uri="{FF2B5EF4-FFF2-40B4-BE49-F238E27FC236}">
                <a16:creationId xmlns:a16="http://schemas.microsoft.com/office/drawing/2014/main" id="{9E03785E-FB42-1D54-92AC-D0A61A8FABD4}"/>
              </a:ext>
            </a:extLst>
          </p:cNvPr>
          <p:cNvSpPr>
            <a:spLocks noGrp="1"/>
          </p:cNvSpPr>
          <p:nvPr>
            <p:ph type="ftr" sz="quarter" idx="3"/>
          </p:nvPr>
        </p:nvSpPr>
        <p:spPr>
          <a:xfrm>
            <a:off x="521208" y="100584"/>
            <a:ext cx="4114800" cy="365125"/>
          </a:xfrm>
          <a:prstGeom prst="rect">
            <a:avLst/>
          </a:prstGeom>
        </p:spPr>
        <p:txBody>
          <a:bodyPr vert="horz" lIns="91440" tIns="45720" rIns="91440" bIns="45720" rtlCol="0" anchor="ctr"/>
          <a:lstStyle>
            <a:lvl1pPr algn="l">
              <a:defRPr sz="9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BCC9CF34-1274-DB45-4809-90E5D244A9AE}"/>
              </a:ext>
            </a:extLst>
          </p:cNvPr>
          <p:cNvSpPr>
            <a:spLocks noGrp="1"/>
          </p:cNvSpPr>
          <p:nvPr>
            <p:ph type="sldNum" sz="quarter" idx="4"/>
          </p:nvPr>
        </p:nvSpPr>
        <p:spPr>
          <a:xfrm>
            <a:off x="11457432" y="6419088"/>
            <a:ext cx="640080" cy="365125"/>
          </a:xfrm>
          <a:prstGeom prst="rect">
            <a:avLst/>
          </a:prstGeom>
        </p:spPr>
        <p:txBody>
          <a:bodyPr vert="horz" lIns="91440" tIns="45720" rIns="91440" bIns="45720" rtlCol="0" anchor="ctr"/>
          <a:lstStyle>
            <a:lvl1pPr algn="r">
              <a:defRPr sz="900">
                <a:solidFill>
                  <a:schemeClr val="tx1"/>
                </a:solidFill>
              </a:defRPr>
            </a:lvl1pPr>
          </a:lstStyle>
          <a:p>
            <a:fld id="{148CC95F-0247-41B6-91CF-DC97C76A7088}" type="slidenum">
              <a:rPr lang="en-US" smtClean="0"/>
              <a:pPr/>
              <a:t>‹#›</a:t>
            </a:fld>
            <a:endParaRPr lang="en-US"/>
          </a:p>
        </p:txBody>
      </p:sp>
      <p:sp>
        <p:nvSpPr>
          <p:cNvPr id="7" name="Freeform: Shape 6">
            <a:extLst>
              <a:ext uri="{FF2B5EF4-FFF2-40B4-BE49-F238E27FC236}">
                <a16:creationId xmlns:a16="http://schemas.microsoft.com/office/drawing/2014/main" id="{774A975B-A886-5202-0489-6965514A0D14}"/>
              </a:ext>
              <a:ext uri="{C183D7F6-B498-43B3-948B-1728B52AA6E4}">
                <adec:decorative xmlns:adec="http://schemas.microsoft.com/office/drawing/2017/decorative" val="1"/>
              </a:ext>
            </a:extLst>
          </p:cNvPr>
          <p:cNvSpPr/>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990200614"/>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txStyles>
    <p:titleStyle>
      <a:lvl1pPr algn="l" defTabSz="914400" rtl="0" eaLnBrk="1" latinLnBrk="0" hangingPunct="1">
        <a:lnSpc>
          <a:spcPct val="10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cllanm.org/applications-doc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8" name="Rectangle 1037">
            <a:extLst>
              <a:ext uri="{FF2B5EF4-FFF2-40B4-BE49-F238E27FC236}">
                <a16:creationId xmlns:a16="http://schemas.microsoft.com/office/drawing/2014/main" id="{E73AF435-44C8-C44B-9352-ACFA393E2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C7D632C-5BB2-186B-183A-F3C64B8FD4AD}"/>
              </a:ext>
            </a:extLst>
          </p:cNvPr>
          <p:cNvSpPr>
            <a:spLocks noGrp="1"/>
          </p:cNvSpPr>
          <p:nvPr>
            <p:ph type="ctrTitle"/>
          </p:nvPr>
        </p:nvSpPr>
        <p:spPr>
          <a:xfrm>
            <a:off x="7324846" y="978407"/>
            <a:ext cx="4358503" cy="3137941"/>
          </a:xfrm>
        </p:spPr>
        <p:txBody>
          <a:bodyPr anchor="t">
            <a:normAutofit/>
          </a:bodyPr>
          <a:lstStyle/>
          <a:p>
            <a:pPr>
              <a:lnSpc>
                <a:spcPct val="90000"/>
              </a:lnSpc>
            </a:pPr>
            <a:r>
              <a:rPr lang="en-US" sz="5100" dirty="0">
                <a:solidFill>
                  <a:srgbClr val="0070C0"/>
                </a:solidFill>
              </a:rPr>
              <a:t>County Livestock Loss Authority</a:t>
            </a:r>
          </a:p>
        </p:txBody>
      </p:sp>
      <p:sp>
        <p:nvSpPr>
          <p:cNvPr id="3" name="Subtitle 2">
            <a:extLst>
              <a:ext uri="{FF2B5EF4-FFF2-40B4-BE49-F238E27FC236}">
                <a16:creationId xmlns:a16="http://schemas.microsoft.com/office/drawing/2014/main" id="{79C8BE26-DAC5-BCC7-17E8-D213800AB875}"/>
              </a:ext>
            </a:extLst>
          </p:cNvPr>
          <p:cNvSpPr>
            <a:spLocks noGrp="1"/>
          </p:cNvSpPr>
          <p:nvPr>
            <p:ph type="subTitle" idx="1"/>
          </p:nvPr>
        </p:nvSpPr>
        <p:spPr>
          <a:xfrm>
            <a:off x="7324344" y="4469641"/>
            <a:ext cx="4358503" cy="1376976"/>
          </a:xfrm>
        </p:spPr>
        <p:txBody>
          <a:bodyPr anchor="b">
            <a:normAutofit/>
          </a:bodyPr>
          <a:lstStyle/>
          <a:p>
            <a:r>
              <a:rPr lang="en-US" dirty="0">
                <a:solidFill>
                  <a:srgbClr val="0070C0"/>
                </a:solidFill>
              </a:rPr>
              <a:t>Compensation Policy</a:t>
            </a:r>
          </a:p>
          <a:p>
            <a:r>
              <a:rPr lang="en-US" dirty="0">
                <a:solidFill>
                  <a:srgbClr val="0070C0"/>
                </a:solidFill>
              </a:rPr>
              <a:t>May 2026</a:t>
            </a:r>
          </a:p>
        </p:txBody>
      </p:sp>
      <p:pic>
        <p:nvPicPr>
          <p:cNvPr id="8" name="Picture 7" descr="A cow and calf standing in a field&#10;&#10;AI-generated content may be incorrect.">
            <a:extLst>
              <a:ext uri="{FF2B5EF4-FFF2-40B4-BE49-F238E27FC236}">
                <a16:creationId xmlns:a16="http://schemas.microsoft.com/office/drawing/2014/main" id="{9A4D03F9-1424-E49A-2D96-2793C85E09F8}"/>
              </a:ext>
            </a:extLst>
          </p:cNvPr>
          <p:cNvPicPr>
            <a:picLocks noChangeAspect="1"/>
          </p:cNvPicPr>
          <p:nvPr/>
        </p:nvPicPr>
        <p:blipFill>
          <a:blip r:embed="rId3">
            <a:extLst>
              <a:ext uri="{28A0092B-C50C-407E-A947-70E740481C1C}">
                <a14:useLocalDpi xmlns:a14="http://schemas.microsoft.com/office/drawing/2010/main" val="0"/>
              </a:ext>
            </a:extLst>
          </a:blip>
          <a:srcRect l="11903" r="4723" b="2"/>
          <a:stretch>
            <a:fillRect/>
          </a:stretch>
        </p:blipFill>
        <p:spPr>
          <a:xfrm>
            <a:off x="535521" y="508090"/>
            <a:ext cx="6323740" cy="5745379"/>
          </a:xfrm>
          <a:prstGeom prst="rect">
            <a:avLst/>
          </a:prstGeom>
        </p:spPr>
      </p:pic>
      <p:sp>
        <p:nvSpPr>
          <p:cNvPr id="1040" name="Freeform: Shape 1039">
            <a:extLst>
              <a:ext uri="{FF2B5EF4-FFF2-40B4-BE49-F238E27FC236}">
                <a16:creationId xmlns:a16="http://schemas.microsoft.com/office/drawing/2014/main" id="{288058DF-7580-C88F-23F0-429412309B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67912" y="508090"/>
            <a:ext cx="4288568" cy="149279"/>
          </a:xfrm>
          <a:custGeom>
            <a:avLst/>
            <a:gdLst>
              <a:gd name="connsiteX0" fmla="*/ 0 w 6117427"/>
              <a:gd name="connsiteY0" fmla="*/ 0 h 149279"/>
              <a:gd name="connsiteX1" fmla="*/ 6117427 w 6117427"/>
              <a:gd name="connsiteY1" fmla="*/ 0 h 149279"/>
              <a:gd name="connsiteX2" fmla="*/ 6117427 w 6117427"/>
              <a:gd name="connsiteY2" fmla="*/ 149279 h 149279"/>
              <a:gd name="connsiteX3" fmla="*/ 0 w 6117427"/>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6117427" h="149279">
                <a:moveTo>
                  <a:pt x="0" y="0"/>
                </a:moveTo>
                <a:lnTo>
                  <a:pt x="6117427" y="0"/>
                </a:lnTo>
                <a:lnTo>
                  <a:pt x="6117427"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42" name="Freeform: Shape 1041">
            <a:extLst>
              <a:ext uri="{FF2B5EF4-FFF2-40B4-BE49-F238E27FC236}">
                <a16:creationId xmlns:a16="http://schemas.microsoft.com/office/drawing/2014/main" id="{43F82943-4565-9E0E-E9DB-5B7B417E67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75944" y="6207749"/>
            <a:ext cx="4307405" cy="45720"/>
          </a:xfrm>
          <a:custGeom>
            <a:avLst/>
            <a:gdLst>
              <a:gd name="connsiteX0" fmla="*/ 0 w 6144298"/>
              <a:gd name="connsiteY0" fmla="*/ 0 h 45720"/>
              <a:gd name="connsiteX1" fmla="*/ 5021183 w 6144298"/>
              <a:gd name="connsiteY1" fmla="*/ 0 h 45720"/>
              <a:gd name="connsiteX2" fmla="*/ 5021183 w 6144298"/>
              <a:gd name="connsiteY2" fmla="*/ 1 h 45720"/>
              <a:gd name="connsiteX3" fmla="*/ 6144298 w 6144298"/>
              <a:gd name="connsiteY3" fmla="*/ 1 h 45720"/>
              <a:gd name="connsiteX4" fmla="*/ 6144298 w 6144298"/>
              <a:gd name="connsiteY4" fmla="*/ 45720 h 45720"/>
              <a:gd name="connsiteX5" fmla="*/ 1123115 w 6144298"/>
              <a:gd name="connsiteY5" fmla="*/ 45720 h 45720"/>
              <a:gd name="connsiteX6" fmla="*/ 1123115 w 6144298"/>
              <a:gd name="connsiteY6" fmla="*/ 45719 h 45720"/>
              <a:gd name="connsiteX7" fmla="*/ 0 w 6144298"/>
              <a:gd name="connsiteY7" fmla="*/ 45719 h 45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44298" h="45720">
                <a:moveTo>
                  <a:pt x="0" y="0"/>
                </a:moveTo>
                <a:lnTo>
                  <a:pt x="5021183" y="0"/>
                </a:lnTo>
                <a:lnTo>
                  <a:pt x="5021183" y="1"/>
                </a:lnTo>
                <a:lnTo>
                  <a:pt x="6144298" y="1"/>
                </a:lnTo>
                <a:lnTo>
                  <a:pt x="6144298" y="45720"/>
                </a:lnTo>
                <a:lnTo>
                  <a:pt x="1123115" y="45720"/>
                </a:lnTo>
                <a:lnTo>
                  <a:pt x="1123115" y="45719"/>
                </a:lnTo>
                <a:lnTo>
                  <a:pt x="0" y="4571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AutoShape 4" descr="dairy heifers with Angus calves at foot | Livestock | Gumtree Australia ...">
            <a:extLst>
              <a:ext uri="{FF2B5EF4-FFF2-40B4-BE49-F238E27FC236}">
                <a16:creationId xmlns:a16="http://schemas.microsoft.com/office/drawing/2014/main" id="{9F18216F-6A19-AC5E-15B1-52CBF07E538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28335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2000"/>
                                  </p:stCondLst>
                                  <p:iterate type="lt">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4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C9BEC-A2C3-8A6B-260D-E7C642D244CF}"/>
              </a:ext>
            </a:extLst>
          </p:cNvPr>
          <p:cNvSpPr>
            <a:spLocks noGrp="1"/>
          </p:cNvSpPr>
          <p:nvPr>
            <p:ph type="title"/>
          </p:nvPr>
        </p:nvSpPr>
        <p:spPr/>
        <p:txBody>
          <a:bodyPr/>
          <a:lstStyle/>
          <a:p>
            <a:r>
              <a:rPr lang="en-US" dirty="0">
                <a:solidFill>
                  <a:srgbClr val="0070C0"/>
                </a:solidFill>
              </a:rPr>
              <a:t>        County Livestock Loss Authority</a:t>
            </a:r>
          </a:p>
        </p:txBody>
      </p:sp>
      <p:sp>
        <p:nvSpPr>
          <p:cNvPr id="3" name="Content Placeholder 2">
            <a:extLst>
              <a:ext uri="{FF2B5EF4-FFF2-40B4-BE49-F238E27FC236}">
                <a16:creationId xmlns:a16="http://schemas.microsoft.com/office/drawing/2014/main" id="{EDEA4839-347B-A478-A0F7-355CEB6F8DB4}"/>
              </a:ext>
            </a:extLst>
          </p:cNvPr>
          <p:cNvSpPr>
            <a:spLocks noGrp="1"/>
          </p:cNvSpPr>
          <p:nvPr>
            <p:ph idx="1"/>
          </p:nvPr>
        </p:nvSpPr>
        <p:spPr>
          <a:xfrm>
            <a:off x="521208" y="2055137"/>
            <a:ext cx="11155680" cy="4290799"/>
          </a:xfrm>
        </p:spPr>
        <p:txBody>
          <a:bodyPr>
            <a:normAutofit/>
          </a:bodyPr>
          <a:lstStyle/>
          <a:p>
            <a:pPr marL="0" indent="0">
              <a:buNone/>
            </a:pPr>
            <a:r>
              <a:rPr lang="en-US" dirty="0"/>
              <a:t>The Boards of County Commissioners of Catron, Sierra, and Socorro County</a:t>
            </a:r>
            <a:r>
              <a:rPr kumimoji="0" lang="en-US" sz="1800" b="0" i="0" u="none" strike="noStrike" kern="1200" cap="none" spc="0" normalizeH="0" baseline="0" noProof="0" dirty="0">
                <a:ln>
                  <a:noFill/>
                </a:ln>
                <a:solidFill>
                  <a:srgbClr val="000000"/>
                </a:solidFill>
                <a:effectLst/>
                <a:uLnTx/>
                <a:uFillTx/>
                <a:latin typeface="Bierstadt"/>
                <a:ea typeface="+mn-ea"/>
                <a:cs typeface="+mn-cs"/>
              </a:rPr>
              <a:t> formed the County Livestock Loss Authority </a:t>
            </a:r>
            <a:r>
              <a:rPr lang="en-US" dirty="0">
                <a:solidFill>
                  <a:srgbClr val="000000"/>
                </a:solidFill>
                <a:latin typeface="Bierstadt"/>
              </a:rPr>
              <a:t>(</a:t>
            </a:r>
            <a:r>
              <a:rPr kumimoji="0" lang="en-US" sz="1800" b="0" i="0" u="none" strike="noStrike" kern="1200" cap="none" spc="0" normalizeH="0" baseline="0" noProof="0" dirty="0">
                <a:ln>
                  <a:noFill/>
                </a:ln>
                <a:solidFill>
                  <a:srgbClr val="000000"/>
                </a:solidFill>
                <a:effectLst/>
                <a:uLnTx/>
                <a:uFillTx/>
                <a:latin typeface="Bierstadt"/>
                <a:ea typeface="+mn-ea"/>
                <a:cs typeface="+mn-cs"/>
              </a:rPr>
              <a:t>CLLA) in 2023 </a:t>
            </a:r>
            <a:r>
              <a:rPr lang="en-US" dirty="0"/>
              <a:t> to compensate livestock producers for the disproportionate impacts on their operations from reintroduction of the Mexican wolf through the Mexican Wolf Recovery Program. </a:t>
            </a:r>
          </a:p>
          <a:p>
            <a:pPr marL="0" indent="0">
              <a:buNone/>
            </a:pPr>
            <a:endParaRPr lang="en-US" sz="1200" dirty="0"/>
          </a:p>
          <a:p>
            <a:pPr marL="0" indent="0">
              <a:buNone/>
            </a:pPr>
            <a:r>
              <a:rPr lang="en-US" dirty="0"/>
              <a:t>Although formed by the three Counties, payments are available to livestock producers regardless of location in New Mexico. The CLLA’s ability to compensate for losses is subject to the availability of funding, which we continue to work aggressively to increase both at the New Mexico State Legislature and through Congress.</a:t>
            </a:r>
            <a:br>
              <a:rPr lang="en-US" dirty="0"/>
            </a:br>
            <a:endParaRPr lang="en-US" dirty="0"/>
          </a:p>
          <a:p>
            <a:pPr marL="0" indent="0">
              <a:buNone/>
            </a:pPr>
            <a:r>
              <a:rPr lang="en-US" dirty="0"/>
              <a:t>The CLLA has made substantial strides in providing compensation to livestock producers for Mexican wolf kills and injuries to their livestock in a timely manner. In 2026, CLLA expanded its jurisdiction to cover losses from grey wolf depredations in New Mexico as well.  The following compensation policy outlines the CLLA Board’s stance on what claims may be considered for compensation and the needed documentation to process that claim.</a:t>
            </a:r>
          </a:p>
        </p:txBody>
      </p:sp>
    </p:spTree>
    <p:extLst>
      <p:ext uri="{BB962C8B-B14F-4D97-AF65-F5344CB8AC3E}">
        <p14:creationId xmlns:p14="http://schemas.microsoft.com/office/powerpoint/2010/main" val="13614662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4DBAD-F2A5-1EC5-AD9F-0239ECC2E32C}"/>
              </a:ext>
            </a:extLst>
          </p:cNvPr>
          <p:cNvSpPr>
            <a:spLocks noGrp="1"/>
          </p:cNvSpPr>
          <p:nvPr>
            <p:ph type="title"/>
          </p:nvPr>
        </p:nvSpPr>
        <p:spPr/>
        <p:txBody>
          <a:bodyPr/>
          <a:lstStyle/>
          <a:p>
            <a:r>
              <a:rPr lang="en-US" dirty="0"/>
              <a:t>			</a:t>
            </a:r>
            <a:r>
              <a:rPr lang="en-US" dirty="0">
                <a:solidFill>
                  <a:srgbClr val="0070C0"/>
                </a:solidFill>
              </a:rPr>
              <a:t>Compensation Program</a:t>
            </a:r>
          </a:p>
        </p:txBody>
      </p:sp>
      <p:sp>
        <p:nvSpPr>
          <p:cNvPr id="3" name="Content Placeholder 2">
            <a:extLst>
              <a:ext uri="{FF2B5EF4-FFF2-40B4-BE49-F238E27FC236}">
                <a16:creationId xmlns:a16="http://schemas.microsoft.com/office/drawing/2014/main" id="{CB3CC522-66F3-1B0E-DD7D-79F7E975138A}"/>
              </a:ext>
            </a:extLst>
          </p:cNvPr>
          <p:cNvSpPr>
            <a:spLocks noGrp="1"/>
          </p:cNvSpPr>
          <p:nvPr>
            <p:ph idx="1"/>
          </p:nvPr>
        </p:nvSpPr>
        <p:spPr>
          <a:xfrm>
            <a:off x="521208" y="2109457"/>
            <a:ext cx="11155680" cy="4164594"/>
          </a:xfrm>
        </p:spPr>
        <p:txBody>
          <a:bodyPr>
            <a:normAutofit/>
          </a:bodyPr>
          <a:lstStyle/>
          <a:p>
            <a:pPr algn="just"/>
            <a:r>
              <a:rPr lang="en-US" dirty="0"/>
              <a:t>Depredation investigators associated with USDA-APHIS Wildlife Services must conduct the investigation and issue a report. For compensation, the depredation must be “Confirmed Mexican Wolf” or “Probable Mexican Wolf”. The same requirement applies to grey wolf depredations.</a:t>
            </a:r>
          </a:p>
          <a:p>
            <a:pPr algn="just"/>
            <a:r>
              <a:rPr lang="en-US" dirty="0"/>
              <a:t>The compensation provided will be 100 percent FMV (fair market value) for cattle and sheep. CLLA posts the current quarterly Market Value Report on the website: </a:t>
            </a:r>
            <a:r>
              <a:rPr lang="en-US" dirty="0">
                <a:solidFill>
                  <a:srgbClr val="0070C0"/>
                </a:solidFill>
                <a:hlinkClick r:id="rId2">
                  <a:extLst>
                    <a:ext uri="{A12FA001-AC4F-418D-AE19-62706E023703}">
                      <ahyp:hlinkClr xmlns:ahyp="http://schemas.microsoft.com/office/drawing/2018/hyperlinkcolor" val="tx"/>
                    </a:ext>
                  </a:extLst>
                </a:hlinkClick>
              </a:rPr>
              <a:t>https://cllanm.org/applications-docs/</a:t>
            </a:r>
            <a:r>
              <a:rPr lang="en-US" dirty="0">
                <a:solidFill>
                  <a:srgbClr val="00B050"/>
                </a:solidFill>
              </a:rPr>
              <a:t> </a:t>
            </a:r>
            <a:r>
              <a:rPr lang="en-US" dirty="0"/>
              <a:t>The FMV used corresponds with the date the depredation occurred.</a:t>
            </a:r>
          </a:p>
          <a:p>
            <a:pPr algn="just"/>
            <a:r>
              <a:rPr lang="en-US" dirty="0"/>
              <a:t>The investigation “Depredation Report” must be provided with all depredation compensation claims. That report, along with a completed CLLA application and a completed Federal W-9 must be provided to the CLLA Administrator to process payment. </a:t>
            </a:r>
          </a:p>
          <a:p>
            <a:pPr algn="just"/>
            <a:r>
              <a:rPr lang="en-US" dirty="0"/>
              <a:t>For horse/mule or other equine related confirmed or probable depredation claims, the CLLA Board must review the claim. </a:t>
            </a:r>
            <a:r>
              <a:rPr lang="en-US" sz="1400" dirty="0">
                <a:solidFill>
                  <a:srgbClr val="0070C0"/>
                </a:solidFill>
              </a:rPr>
              <a:t>**see pg. 5 for equine related claims**</a:t>
            </a:r>
          </a:p>
        </p:txBody>
      </p:sp>
    </p:spTree>
    <p:extLst>
      <p:ext uri="{BB962C8B-B14F-4D97-AF65-F5344CB8AC3E}">
        <p14:creationId xmlns:p14="http://schemas.microsoft.com/office/powerpoint/2010/main" val="34024608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77B75-CE73-CD8F-F08D-08AFAE99073D}"/>
              </a:ext>
            </a:extLst>
          </p:cNvPr>
          <p:cNvSpPr>
            <a:spLocks noGrp="1"/>
          </p:cNvSpPr>
          <p:nvPr>
            <p:ph type="title"/>
          </p:nvPr>
        </p:nvSpPr>
        <p:spPr/>
        <p:txBody>
          <a:bodyPr/>
          <a:lstStyle/>
          <a:p>
            <a:pPr algn="just"/>
            <a:r>
              <a:rPr lang="en-US" dirty="0">
                <a:solidFill>
                  <a:srgbClr val="00B050"/>
                </a:solidFill>
              </a:rPr>
              <a:t>              </a:t>
            </a:r>
            <a:r>
              <a:rPr lang="en-US" dirty="0">
                <a:solidFill>
                  <a:srgbClr val="0070C0"/>
                </a:solidFill>
              </a:rPr>
              <a:t>Compensation Program </a:t>
            </a:r>
            <a:r>
              <a:rPr lang="en-US" sz="2800" dirty="0">
                <a:solidFill>
                  <a:srgbClr val="0070C0"/>
                </a:solidFill>
              </a:rPr>
              <a:t>cont.</a:t>
            </a:r>
          </a:p>
        </p:txBody>
      </p:sp>
      <p:sp>
        <p:nvSpPr>
          <p:cNvPr id="3" name="Content Placeholder 2">
            <a:extLst>
              <a:ext uri="{FF2B5EF4-FFF2-40B4-BE49-F238E27FC236}">
                <a16:creationId xmlns:a16="http://schemas.microsoft.com/office/drawing/2014/main" id="{8ABA5678-4ACA-4D64-98AF-97DBDBC7F677}"/>
              </a:ext>
            </a:extLst>
          </p:cNvPr>
          <p:cNvSpPr>
            <a:spLocks noGrp="1"/>
          </p:cNvSpPr>
          <p:nvPr>
            <p:ph idx="1"/>
          </p:nvPr>
        </p:nvSpPr>
        <p:spPr>
          <a:xfrm>
            <a:off x="521208" y="2441448"/>
            <a:ext cx="11155680" cy="3904488"/>
          </a:xfrm>
        </p:spPr>
        <p:txBody>
          <a:bodyPr>
            <a:normAutofit/>
          </a:bodyPr>
          <a:lstStyle/>
          <a:p>
            <a:pPr algn="just"/>
            <a:r>
              <a:rPr lang="en-US" sz="2000" dirty="0"/>
              <a:t>CLLA reviews each claim for injury expenses. CLLA policy is to compensate for injury claims that include licensed veterinary care, medication, travel expenses for mileage to veterinarian services or the veterinarian’s ranch call fees. </a:t>
            </a:r>
            <a:r>
              <a:rPr kumimoji="0" lang="en-US" sz="2000" b="0" i="0" u="none" strike="noStrike" kern="1200" cap="none" spc="0" normalizeH="0" baseline="0" noProof="0" dirty="0">
                <a:ln>
                  <a:noFill/>
                </a:ln>
                <a:solidFill>
                  <a:srgbClr val="000000"/>
                </a:solidFill>
                <a:effectLst/>
                <a:uLnTx/>
                <a:uFillTx/>
                <a:latin typeface="Bierstadt"/>
                <a:ea typeface="+mn-ea"/>
                <a:cs typeface="+mn-cs"/>
              </a:rPr>
              <a:t>CLLA does not compensate for claims for labor and/or feed for injured animals. </a:t>
            </a:r>
            <a:r>
              <a:rPr lang="en-US" sz="1600" dirty="0">
                <a:solidFill>
                  <a:srgbClr val="0070C0"/>
                </a:solidFill>
              </a:rPr>
              <a:t>**Receipts must accompany the claim**</a:t>
            </a:r>
          </a:p>
          <a:p>
            <a:pPr algn="just"/>
            <a:r>
              <a:rPr lang="en-US" sz="2000" dirty="0"/>
              <a:t>Payments for injury claims that exceed the quarterly FMV of the animal will not be considered without accompanying documentation.</a:t>
            </a:r>
          </a:p>
          <a:p>
            <a:pPr algn="just"/>
            <a:r>
              <a:rPr lang="en-US" sz="2000" dirty="0"/>
              <a:t>CLLA reviews any claim requests for depredation or injury compensation for livestock values that exceed the quarterly FMV and provided documentation.</a:t>
            </a:r>
          </a:p>
        </p:txBody>
      </p:sp>
    </p:spTree>
    <p:extLst>
      <p:ext uri="{BB962C8B-B14F-4D97-AF65-F5344CB8AC3E}">
        <p14:creationId xmlns:p14="http://schemas.microsoft.com/office/powerpoint/2010/main" val="1598168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529166-DB49-FDE1-BB39-E66ACDD33BAA}"/>
              </a:ext>
            </a:extLst>
          </p:cNvPr>
          <p:cNvSpPr>
            <a:spLocks noGrp="1"/>
          </p:cNvSpPr>
          <p:nvPr>
            <p:ph type="title"/>
          </p:nvPr>
        </p:nvSpPr>
        <p:spPr>
          <a:xfrm>
            <a:off x="521208" y="978408"/>
            <a:ext cx="11155680" cy="1167263"/>
          </a:xfrm>
        </p:spPr>
        <p:txBody>
          <a:bodyPr/>
          <a:lstStyle/>
          <a:p>
            <a:r>
              <a:rPr lang="en-US" dirty="0"/>
              <a:t>		  </a:t>
            </a:r>
            <a:r>
              <a:rPr lang="en-US" dirty="0">
                <a:solidFill>
                  <a:srgbClr val="0070C0"/>
                </a:solidFill>
              </a:rPr>
              <a:t>Compensation Program </a:t>
            </a:r>
            <a:r>
              <a:rPr lang="en-US" sz="2800" dirty="0">
                <a:solidFill>
                  <a:srgbClr val="0070C0"/>
                </a:solidFill>
              </a:rPr>
              <a:t>cont.</a:t>
            </a:r>
          </a:p>
        </p:txBody>
      </p:sp>
      <p:sp>
        <p:nvSpPr>
          <p:cNvPr id="3" name="Content Placeholder 2">
            <a:extLst>
              <a:ext uri="{FF2B5EF4-FFF2-40B4-BE49-F238E27FC236}">
                <a16:creationId xmlns:a16="http://schemas.microsoft.com/office/drawing/2014/main" id="{26C16845-E8D7-073C-16F7-C1DC98550445}"/>
              </a:ext>
            </a:extLst>
          </p:cNvPr>
          <p:cNvSpPr>
            <a:spLocks noGrp="1"/>
          </p:cNvSpPr>
          <p:nvPr>
            <p:ph idx="1"/>
          </p:nvPr>
        </p:nvSpPr>
        <p:spPr>
          <a:xfrm>
            <a:off x="521208" y="2145671"/>
            <a:ext cx="11155680" cy="4200265"/>
          </a:xfrm>
        </p:spPr>
        <p:txBody>
          <a:bodyPr/>
          <a:lstStyle/>
          <a:p>
            <a:pPr algn="just"/>
            <a:r>
              <a:rPr lang="en-US" dirty="0"/>
              <a:t>Equine claim compensation is dependent on the use of the animal. Ranch horse/mule compensation is capped at $10,000.00. Performance horse/mule compensation is capped at $16,000.00. Documentation of competition history is required for the performance valuation. CLLA determines the applicable compensation based on provided information from the claim. </a:t>
            </a:r>
            <a:endParaRPr lang="en-US" dirty="0">
              <a:highlight>
                <a:srgbClr val="FFFF00"/>
              </a:highlight>
            </a:endParaRPr>
          </a:p>
          <a:p>
            <a:pPr algn="just"/>
            <a:r>
              <a:rPr lang="en-US" dirty="0"/>
              <a:t>Commercial bulls will be compensated on a sliding depreciation scale based on age if the claim exceeds the FMV  of the quarter when the depredation occurred with a base of cull value.</a:t>
            </a:r>
          </a:p>
          <a:p>
            <a:pPr algn="just"/>
            <a:r>
              <a:rPr lang="en-US" dirty="0"/>
              <a:t>Documented confirmed or probable depredation injured calves that sell at a reduced market value at a livestock sale may be the subject of a compensation claim. The producer will need to provide the comparable calf sale prices for the injured calf.</a:t>
            </a:r>
          </a:p>
        </p:txBody>
      </p:sp>
    </p:spTree>
    <p:extLst>
      <p:ext uri="{BB962C8B-B14F-4D97-AF65-F5344CB8AC3E}">
        <p14:creationId xmlns:p14="http://schemas.microsoft.com/office/powerpoint/2010/main" val="3402059974"/>
      </p:ext>
    </p:extLst>
  </p:cSld>
  <p:clrMapOvr>
    <a:masterClrMapping/>
  </p:clrMapOvr>
</p:sld>
</file>

<file path=ppt/theme/theme1.xml><?xml version="1.0" encoding="utf-8"?>
<a:theme xmlns:a="http://schemas.openxmlformats.org/drawingml/2006/main" name="GestaltVTI">
  <a:themeElements>
    <a:clrScheme name="Gestalt">
      <a:dk1>
        <a:srgbClr val="000000"/>
      </a:dk1>
      <a:lt1>
        <a:sysClr val="window" lastClr="FFFFFF"/>
      </a:lt1>
      <a:dk2>
        <a:srgbClr val="262626"/>
      </a:dk2>
      <a:lt2>
        <a:srgbClr val="F7F7F7"/>
      </a:lt2>
      <a:accent1>
        <a:srgbClr val="EBA000"/>
      </a:accent1>
      <a:accent2>
        <a:srgbClr val="00BAC8"/>
      </a:accent2>
      <a:accent3>
        <a:srgbClr val="E64823"/>
      </a:accent3>
      <a:accent4>
        <a:srgbClr val="4D5AFF"/>
      </a:accent4>
      <a:accent5>
        <a:srgbClr val="FE5D21"/>
      </a:accent5>
      <a:accent6>
        <a:srgbClr val="00C777"/>
      </a:accent6>
      <a:hlink>
        <a:srgbClr val="2998E3"/>
      </a:hlink>
      <a:folHlink>
        <a:srgbClr val="939393"/>
      </a:folHlink>
    </a:clrScheme>
    <a:fontScheme name="Gestalt">
      <a:majorFont>
        <a:latin typeface="Bierstadt"/>
        <a:ea typeface=""/>
        <a:cs typeface=""/>
      </a:majorFont>
      <a:minorFont>
        <a:latin typeface="Bierstad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GestaltVTI" id="{4F87C71D-53D1-4B71-BF97-FD0EA4B25665}" vid="{A110AFC4-8D8A-4C02-8885-7BA370B379B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303</TotalTime>
  <Words>624</Words>
  <Application>Microsoft Office PowerPoint</Application>
  <PresentationFormat>Widescreen</PresentationFormat>
  <Paragraphs>23</Paragraphs>
  <Slides>5</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Aptos</vt:lpstr>
      <vt:lpstr>Arial</vt:lpstr>
      <vt:lpstr>Bierstadt</vt:lpstr>
      <vt:lpstr>GestaltVTI</vt:lpstr>
      <vt:lpstr>County Livestock Loss Authority</vt:lpstr>
      <vt:lpstr>        County Livestock Loss Authority</vt:lpstr>
      <vt:lpstr>   Compensation Program</vt:lpstr>
      <vt:lpstr>              Compensation Program cont.</vt:lpstr>
      <vt:lpstr>    Compensation Program cont.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Deborah Mahler</dc:creator>
  <cp:lastModifiedBy>Deborah Mahler</cp:lastModifiedBy>
  <cp:revision>8</cp:revision>
  <dcterms:created xsi:type="dcterms:W3CDTF">2026-03-26T18:19:25Z</dcterms:created>
  <dcterms:modified xsi:type="dcterms:W3CDTF">2026-06-04T17:45:08Z</dcterms:modified>
</cp:coreProperties>
</file>